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5"/>
  </p:notesMasterIdLst>
  <p:sldIdLst>
    <p:sldId id="256" r:id="rId2"/>
    <p:sldId id="301" r:id="rId3"/>
    <p:sldId id="289" r:id="rId4"/>
    <p:sldId id="290" r:id="rId5"/>
    <p:sldId id="291" r:id="rId6"/>
    <p:sldId id="292" r:id="rId7"/>
    <p:sldId id="297" r:id="rId8"/>
    <p:sldId id="298" r:id="rId9"/>
    <p:sldId id="299" r:id="rId10"/>
    <p:sldId id="300" r:id="rId11"/>
    <p:sldId id="303" r:id="rId12"/>
    <p:sldId id="304" r:id="rId13"/>
    <p:sldId id="302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EF44D04-76F2-5543-8F6F-42D3302BBD3B}">
          <p14:sldIdLst>
            <p14:sldId id="256"/>
            <p14:sldId id="301"/>
            <p14:sldId id="289"/>
            <p14:sldId id="290"/>
            <p14:sldId id="291"/>
            <p14:sldId id="292"/>
            <p14:sldId id="297"/>
            <p14:sldId id="298"/>
            <p14:sldId id="299"/>
            <p14:sldId id="300"/>
            <p14:sldId id="303"/>
            <p14:sldId id="304"/>
            <p14:sldId id="30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55"/>
    <p:restoredTop sz="94611"/>
  </p:normalViewPr>
  <p:slideViewPr>
    <p:cSldViewPr snapToGrid="0" snapToObjects="1">
      <p:cViewPr varScale="1">
        <p:scale>
          <a:sx n="80" d="100"/>
          <a:sy n="80" d="100"/>
        </p:scale>
        <p:origin x="214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jpeg>
</file>

<file path=ppt/media/image20.tiff>
</file>

<file path=ppt/media/image21.png>
</file>

<file path=ppt/media/image22.png>
</file>

<file path=ppt/media/image23.tiff>
</file>

<file path=ppt/media/image24.tiff>
</file>

<file path=ppt/media/image25.tif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595EA5-7362-E149-B4AD-6B99A65C7F5E}" type="datetimeFigureOut">
              <a:rPr lang="en-US" smtClean="0"/>
              <a:t>5/29/18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BAC1D6-399D-C449-807B-EBBE38042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987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BB1B-1A48-0A42-A76C-C8224696A620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5D890-A946-1844-A4CC-BED0A33ED22E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BB1B-1A48-0A42-A76C-C8224696A620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5D890-A946-1844-A4CC-BED0A33ED22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BB1B-1A48-0A42-A76C-C8224696A620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5D890-A946-1844-A4CC-BED0A33ED22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BB1B-1A48-0A42-A76C-C8224696A620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5D890-A946-1844-A4CC-BED0A33ED22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BB1B-1A48-0A42-A76C-C8224696A620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5D890-A946-1844-A4CC-BED0A33ED22E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BB1B-1A48-0A42-A76C-C8224696A620}" type="datetimeFigureOut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5D890-A946-1844-A4CC-BED0A33ED22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BB1B-1A48-0A42-A76C-C8224696A620}" type="datetimeFigureOut">
              <a:rPr lang="en-US" smtClean="0"/>
              <a:t>5/29/18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5D890-A946-1844-A4CC-BED0A33ED22E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BB1B-1A48-0A42-A76C-C8224696A620}" type="datetimeFigureOut">
              <a:rPr lang="en-US" smtClean="0"/>
              <a:t>5/29/18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5D890-A946-1844-A4CC-BED0A33ED22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BB1B-1A48-0A42-A76C-C8224696A620}" type="datetimeFigureOut">
              <a:rPr lang="en-US" smtClean="0"/>
              <a:t>5/29/18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5D890-A946-1844-A4CC-BED0A33ED22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BB1B-1A48-0A42-A76C-C8224696A620}" type="datetimeFigureOut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5D890-A946-1844-A4CC-BED0A33ED22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BB1B-1A48-0A42-A76C-C8224696A620}" type="datetimeFigureOut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5D890-A946-1844-A4CC-BED0A33ED22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39CDBB1B-1A48-0A42-A76C-C8224696A620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6AC5D890-A946-1844-A4CC-BED0A33ED22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tiff"/><Relationship Id="rId4" Type="http://schemas.openxmlformats.org/officeDocument/2006/relationships/image" Target="../media/image23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Analyzing office documents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799" y="3505200"/>
            <a:ext cx="7636933" cy="2540000"/>
          </a:xfrm>
        </p:spPr>
        <p:txBody>
          <a:bodyPr>
            <a:normAutofit/>
          </a:bodyPr>
          <a:lstStyle/>
          <a:p>
            <a:r>
              <a:rPr lang="en-US"/>
              <a:t>Lesson 5</a:t>
            </a: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648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0" t="32713" r="48024" b="58997"/>
          <a:stretch/>
        </p:blipFill>
        <p:spPr>
          <a:xfrm>
            <a:off x="339830" y="640505"/>
            <a:ext cx="8631121" cy="15692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70" t="17508" r="40593" b="80572"/>
          <a:stretch/>
        </p:blipFill>
        <p:spPr>
          <a:xfrm>
            <a:off x="244338" y="4763677"/>
            <a:ext cx="8668914" cy="4122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2" t="5905" r="43350" b="88190"/>
          <a:stretch/>
        </p:blipFill>
        <p:spPr>
          <a:xfrm>
            <a:off x="1080591" y="2793196"/>
            <a:ext cx="7081304" cy="1338537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4445000" y="2294467"/>
            <a:ext cx="0" cy="414867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4445000" y="4241800"/>
            <a:ext cx="0" cy="414867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7270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533" y="592667"/>
            <a:ext cx="8229600" cy="990600"/>
          </a:xfrm>
        </p:spPr>
        <p:txBody>
          <a:bodyPr/>
          <a:lstStyle/>
          <a:p>
            <a:r>
              <a:rPr lang="en-US" dirty="0"/>
              <a:t>Use of Shellcode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467" y="2082799"/>
            <a:ext cx="5139267" cy="143557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269999" y="1511962"/>
            <a:ext cx="6340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Memory has already been allocated and filled </a:t>
            </a:r>
            <a:r>
              <a:rPr lang="en-US"/>
              <a:t>with shellcode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9999" y="3602544"/>
            <a:ext cx="7026392" cy="915465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2540000" y="2800588"/>
            <a:ext cx="118533" cy="1083733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9966" y="4506709"/>
            <a:ext cx="5609167" cy="2296104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3234267" y="6138333"/>
            <a:ext cx="5376333" cy="664480"/>
          </a:xfrm>
          <a:prstGeom prst="roundRect">
            <a:avLst/>
          </a:prstGeom>
          <a:noFill/>
          <a:ln w="26424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395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4154" b="36895"/>
          <a:stretch/>
        </p:blipFill>
        <p:spPr>
          <a:xfrm>
            <a:off x="143934" y="711200"/>
            <a:ext cx="5139267" cy="70273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583" y="1788583"/>
            <a:ext cx="2865967" cy="70033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9185" y="2980267"/>
            <a:ext cx="6148832" cy="863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672" y="4722211"/>
            <a:ext cx="8255862" cy="1375977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>
            <a:off x="2937933" y="1208545"/>
            <a:ext cx="8467" cy="696743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3293534" y="3674461"/>
            <a:ext cx="2599266" cy="1668006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6689685" y="3047999"/>
            <a:ext cx="676316" cy="541867"/>
          </a:xfrm>
          <a:prstGeom prst="roundRect">
            <a:avLst/>
          </a:prstGeom>
          <a:noFill/>
          <a:ln w="508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005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/>
              <a:t>a Debugger - VBA Developer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b="19341"/>
          <a:stretch/>
        </p:blipFill>
        <p:spPr>
          <a:xfrm>
            <a:off x="88900" y="2006600"/>
            <a:ext cx="8966200" cy="403169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36600" y="2006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361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Attack Profile</a:t>
            </a:r>
          </a:p>
        </p:txBody>
      </p:sp>
      <p:pic>
        <p:nvPicPr>
          <p:cNvPr id="4" name="Content Placeholder 3" descr="macro.jpeg"/>
          <p:cNvPicPr>
            <a:picLocks noGrp="1" noChangeAspect="1"/>
          </p:cNvPicPr>
          <p:nvPr>
            <p:ph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734" b="-13734"/>
          <a:stretch>
            <a:fillRect/>
          </a:stretch>
        </p:blipFill>
        <p:spPr>
          <a:xfrm>
            <a:off x="203199" y="2360903"/>
            <a:ext cx="1194103" cy="1153849"/>
          </a:xfrm>
          <a:prstGeom prst="rect">
            <a:avLst/>
          </a:prstGeom>
        </p:spPr>
      </p:pic>
      <p:pic>
        <p:nvPicPr>
          <p:cNvPr id="5" name="Content Placeholder 12" descr="flash.jpeg"/>
          <p:cNvPicPr>
            <a:picLocks noGrp="1" noChangeAspect="1"/>
          </p:cNvPicPr>
          <p:nvPr>
            <p:ph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101" b="-3101"/>
          <a:stretch>
            <a:fillRect/>
          </a:stretch>
        </p:blipFill>
        <p:spPr>
          <a:xfrm>
            <a:off x="270934" y="3663046"/>
            <a:ext cx="968002" cy="1028046"/>
          </a:xfrm>
          <a:prstGeom prst="rect">
            <a:avLst/>
          </a:prstGeom>
        </p:spPr>
      </p:pic>
      <p:pic>
        <p:nvPicPr>
          <p:cNvPr id="1026" name="Picture 2" descr="mage result for javascript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504" y="4989869"/>
            <a:ext cx="1063798" cy="1063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ight Brace 6"/>
          <p:cNvSpPr/>
          <p:nvPr/>
        </p:nvSpPr>
        <p:spPr>
          <a:xfrm>
            <a:off x="1574799" y="2428702"/>
            <a:ext cx="516467" cy="3496734"/>
          </a:xfrm>
          <a:prstGeom prst="rightBrac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763" y="3165629"/>
            <a:ext cx="994833" cy="99483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4583" y="3690793"/>
            <a:ext cx="994833" cy="994833"/>
          </a:xfrm>
          <a:prstGeom prst="rect">
            <a:avLst/>
          </a:prstGeom>
        </p:spPr>
      </p:pic>
      <p:pic>
        <p:nvPicPr>
          <p:cNvPr id="13" name="Picture 2" descr="http://sophosnews.files.wordpress.com/2013/10/th-paypage-4801.png?w=480&amp;h=376"/>
          <p:cNvPicPr>
            <a:picLocks noGrp="1" noChangeAspect="1" noChangeArrowheads="1"/>
          </p:cNvPicPr>
          <p:nvPr>
            <p:ph sz="quarter" idx="4294967295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7939" y="2937827"/>
            <a:ext cx="3138844" cy="245876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Arrow Connector 13"/>
          <p:cNvCxnSpPr/>
          <p:nvPr/>
        </p:nvCxnSpPr>
        <p:spPr>
          <a:xfrm>
            <a:off x="3417769" y="4216284"/>
            <a:ext cx="533400" cy="0"/>
          </a:xfrm>
          <a:prstGeom prst="straightConnector1">
            <a:avLst/>
          </a:prstGeom>
          <a:ln w="508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168339" y="4193886"/>
            <a:ext cx="533400" cy="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763" y="4314289"/>
            <a:ext cx="994310" cy="99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89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Macros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Office documents can contain embedded code</a:t>
            </a:r>
          </a:p>
          <a:p>
            <a:pPr lvl="1"/>
            <a:r>
              <a:rPr lang="en-US" dirty="0"/>
              <a:t>Written in VBA – Visual Basic for Applications</a:t>
            </a:r>
          </a:p>
          <a:p>
            <a:pPr lvl="1"/>
            <a:endParaRPr lang="en-US" dirty="0"/>
          </a:p>
          <a:p>
            <a:r>
              <a:rPr lang="en-US" dirty="0"/>
              <a:t>Write a macro that does something malicious</a:t>
            </a:r>
          </a:p>
          <a:p>
            <a:pPr lvl="1"/>
            <a:r>
              <a:rPr lang="en-US" dirty="0"/>
              <a:t>Embed in an office document</a:t>
            </a:r>
          </a:p>
          <a:p>
            <a:pPr lvl="1"/>
            <a:r>
              <a:rPr lang="en-US" dirty="0"/>
              <a:t>Distribute</a:t>
            </a:r>
          </a:p>
          <a:p>
            <a:pPr lvl="1"/>
            <a:endParaRPr lang="en-US" dirty="0"/>
          </a:p>
          <a:p>
            <a:r>
              <a:rPr lang="en-US" dirty="0" err="1"/>
              <a:t>AutoExec</a:t>
            </a:r>
            <a:r>
              <a:rPr lang="en-US" dirty="0"/>
              <a:t> and AutoOpen</a:t>
            </a:r>
          </a:p>
          <a:p>
            <a:pPr lvl="1"/>
            <a:r>
              <a:rPr lang="en-US" dirty="0"/>
              <a:t>Start when Word starts or a document is open – any document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196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 Protections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Protections associated with macros now standard with office suite</a:t>
            </a:r>
          </a:p>
          <a:p>
            <a:pPr lvl="1"/>
            <a:r>
              <a:rPr lang="en-US" dirty="0"/>
              <a:t>Block execution of macros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48" t="21333" r="38204" b="61684"/>
          <a:stretch/>
        </p:blipFill>
        <p:spPr>
          <a:xfrm>
            <a:off x="457200" y="3272589"/>
            <a:ext cx="8007181" cy="256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825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let’s not forget about SE!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1400" dirty="0"/>
              <a:t>Source: https://</a:t>
            </a:r>
            <a:r>
              <a:rPr lang="en-US" sz="1400" dirty="0" err="1"/>
              <a:t>blogs.sophos.com</a:t>
            </a:r>
            <a:r>
              <a:rPr lang="en-US" sz="1400" dirty="0"/>
              <a:t>/2015/09/28/why-word-malware-is-basic/</a:t>
            </a:r>
          </a:p>
        </p:txBody>
      </p:sp>
      <p:pic>
        <p:nvPicPr>
          <p:cNvPr id="1026" name="Picture 2" descr="https://sophos.files.wordpress.com/2015/09/vbamal-006.png?w=1164&amp;h=72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02"/>
          <a:stretch/>
        </p:blipFill>
        <p:spPr bwMode="auto">
          <a:xfrm>
            <a:off x="741144" y="1524000"/>
            <a:ext cx="7421079" cy="4274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463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Office Documents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68" t="29794" r="34697" b="51977"/>
          <a:stretch/>
        </p:blipFill>
        <p:spPr>
          <a:xfrm>
            <a:off x="323110" y="1744135"/>
            <a:ext cx="4421401" cy="2016352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EE69-B09C-455F-B767-9FFD25D66E1D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10" t="49514" r="47756" b="25333"/>
          <a:stretch/>
        </p:blipFill>
        <p:spPr>
          <a:xfrm>
            <a:off x="1515391" y="4215211"/>
            <a:ext cx="3292091" cy="22005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913" t="40000" r="30859" b="32148"/>
          <a:stretch/>
        </p:blipFill>
        <p:spPr>
          <a:xfrm>
            <a:off x="6106161" y="1920956"/>
            <a:ext cx="2570481" cy="4393182"/>
          </a:xfrm>
          <a:prstGeom prst="rect">
            <a:avLst/>
          </a:prstGeom>
        </p:spPr>
      </p:pic>
      <p:cxnSp>
        <p:nvCxnSpPr>
          <p:cNvPr id="10" name="Straight Arrow Connector 9"/>
          <p:cNvCxnSpPr>
            <a:stCxn id="6" idx="2"/>
          </p:cNvCxnSpPr>
          <p:nvPr/>
        </p:nvCxnSpPr>
        <p:spPr>
          <a:xfrm>
            <a:off x="2533811" y="3760487"/>
            <a:ext cx="239871" cy="357060"/>
          </a:xfrm>
          <a:prstGeom prst="straightConnector1">
            <a:avLst/>
          </a:prstGeom>
          <a:ln w="635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681542" y="2945932"/>
            <a:ext cx="1424618" cy="1219050"/>
          </a:xfrm>
          <a:prstGeom prst="straightConnector1">
            <a:avLst/>
          </a:prstGeom>
          <a:ln w="635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7651752" y="1920956"/>
            <a:ext cx="714375" cy="347587"/>
          </a:xfrm>
          <a:prstGeom prst="rect">
            <a:avLst/>
          </a:prstGeom>
          <a:noFill/>
          <a:ln w="698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058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65" t="22154" r="17524" b="56685"/>
          <a:stretch/>
        </p:blipFill>
        <p:spPr>
          <a:xfrm>
            <a:off x="1244668" y="2868312"/>
            <a:ext cx="7076937" cy="3005796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0" t="32713" r="48024" b="58997"/>
          <a:stretch/>
        </p:blipFill>
        <p:spPr>
          <a:xfrm>
            <a:off x="850212" y="1010164"/>
            <a:ext cx="7569286" cy="137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809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1596" y="2445852"/>
            <a:ext cx="4423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converge</a:t>
            </a:r>
            <a:r>
              <a:rPr lang="en-US" dirty="0"/>
              <a:t> = “</a:t>
            </a:r>
            <a:r>
              <a:rPr lang="en-US" dirty="0" err="1"/>
              <a:t>ExpandEnvironmentStrings</a:t>
            </a:r>
            <a:r>
              <a:rPr lang="en-US" dirty="0"/>
              <a:t>”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39" t="27048" r="29437" b="59524"/>
          <a:stretch/>
        </p:blipFill>
        <p:spPr>
          <a:xfrm>
            <a:off x="2150175" y="2792101"/>
            <a:ext cx="5402383" cy="1839941"/>
          </a:xfrm>
          <a:prstGeom prst="rect">
            <a:avLst/>
          </a:prstGeom>
        </p:spPr>
      </p:pic>
      <p:pic>
        <p:nvPicPr>
          <p:cNvPr id="8" name="Content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0" t="32713" r="48024" b="58997"/>
          <a:stretch/>
        </p:blipFill>
        <p:spPr>
          <a:xfrm>
            <a:off x="850212" y="1010164"/>
            <a:ext cx="7569286" cy="13762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39" t="43082" r="29437" b="46095"/>
          <a:stretch/>
        </p:blipFill>
        <p:spPr>
          <a:xfrm>
            <a:off x="2183178" y="4535947"/>
            <a:ext cx="5336378" cy="1464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588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 txBox="1">
            <a:spLocks/>
          </p:cNvSpPr>
          <p:nvPr/>
        </p:nvSpPr>
        <p:spPr>
          <a:xfrm>
            <a:off x="339811" y="2534679"/>
            <a:ext cx="8804189" cy="1927655"/>
          </a:xfrm>
          <a:prstGeom prst="rect">
            <a:avLst/>
          </a:prstGeom>
        </p:spPr>
        <p:txBody>
          <a:bodyPr/>
          <a:lstStyle>
            <a:lvl1pPr marL="57150" indent="-5715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 typeface="Myriad Pro" panose="020B0503030403020204" pitchFamily="34" charset="0"/>
              <a:buChar char=" "/>
              <a:defRPr sz="2400" b="0" i="0" kern="1200">
                <a:solidFill>
                  <a:schemeClr val="tx1"/>
                </a:solidFill>
                <a:latin typeface="+mn-lt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sz="1800" dirty="0"/>
              <a:t>How about: </a:t>
            </a:r>
          </a:p>
          <a:p>
            <a:pPr lvl="1"/>
            <a:r>
              <a:rPr lang="en-US" sz="1800" b="1" dirty="0" err="1"/>
              <a:t>detonize</a:t>
            </a:r>
            <a:r>
              <a:rPr lang="en-US" sz="1800" dirty="0"/>
              <a:t> = </a:t>
            </a:r>
            <a:r>
              <a:rPr lang="en-US" sz="1800" dirty="0" err="1"/>
              <a:t>CallByName</a:t>
            </a:r>
            <a:r>
              <a:rPr lang="en-US" sz="1800" dirty="0"/>
              <a:t>(</a:t>
            </a:r>
            <a:r>
              <a:rPr lang="en-US" sz="1800" dirty="0" err="1"/>
              <a:t>wshShell</a:t>
            </a:r>
            <a:r>
              <a:rPr lang="en-US" sz="1800" dirty="0"/>
              <a:t>, “</a:t>
            </a:r>
            <a:r>
              <a:rPr lang="en-US" sz="1800" dirty="0" err="1"/>
              <a:t>ExpandEnvironmentStrings</a:t>
            </a:r>
            <a:r>
              <a:rPr lang="en-US" sz="1800" dirty="0"/>
              <a:t>”, </a:t>
            </a:r>
            <a:r>
              <a:rPr lang="en-US" sz="1800" dirty="0" err="1"/>
              <a:t>vbMethod</a:t>
            </a:r>
            <a:r>
              <a:rPr lang="en-US" sz="1800" dirty="0"/>
              <a:t>, “%temp%”)</a:t>
            </a:r>
          </a:p>
          <a:p>
            <a:pPr lvl="1"/>
            <a:r>
              <a:rPr lang="en-US" sz="1800" b="1" dirty="0" err="1"/>
              <a:t>detonize</a:t>
            </a:r>
            <a:r>
              <a:rPr lang="en-US" sz="1800" dirty="0"/>
              <a:t> = </a:t>
            </a:r>
            <a:r>
              <a:rPr lang="en-US" sz="1800" dirty="0" err="1"/>
              <a:t>wshShell.ExpandEnvironmentStrings</a:t>
            </a:r>
            <a:r>
              <a:rPr lang="en-US" sz="1800" dirty="0"/>
              <a:t>(“%temp%”)</a:t>
            </a:r>
          </a:p>
          <a:p>
            <a:pPr lvl="1"/>
            <a:endParaRPr lang="en-US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38" t="38286" r="27162" b="53714"/>
          <a:stretch/>
        </p:blipFill>
        <p:spPr>
          <a:xfrm>
            <a:off x="339812" y="3929038"/>
            <a:ext cx="9243021" cy="1780766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0" t="32713" r="48024" b="58997"/>
          <a:stretch/>
        </p:blipFill>
        <p:spPr>
          <a:xfrm>
            <a:off x="850212" y="1010164"/>
            <a:ext cx="7569286" cy="137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063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Clarity.thmx</Template>
  <TotalTime>10560</TotalTime>
  <Words>138</Words>
  <Application>Microsoft Macintosh PowerPoint</Application>
  <PresentationFormat>On-screen Show (4:3)</PresentationFormat>
  <Paragraphs>37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Gotham Book</vt:lpstr>
      <vt:lpstr>Gotham Medium</vt:lpstr>
      <vt:lpstr>Lucida Grande</vt:lpstr>
      <vt:lpstr>Myriad Pro</vt:lpstr>
      <vt:lpstr>Clarity</vt:lpstr>
      <vt:lpstr>Analyzing office documents</vt:lpstr>
      <vt:lpstr>Basic Attack Profile</vt:lpstr>
      <vt:lpstr>Macros</vt:lpstr>
      <vt:lpstr>MS Protections</vt:lpstr>
      <vt:lpstr>But let’s not forget about SE!</vt:lpstr>
      <vt:lpstr>Office Documents</vt:lpstr>
      <vt:lpstr>PowerPoint Presentation</vt:lpstr>
      <vt:lpstr>PowerPoint Presentation</vt:lpstr>
      <vt:lpstr>PowerPoint Presentation</vt:lpstr>
      <vt:lpstr>PowerPoint Presentation</vt:lpstr>
      <vt:lpstr>Use of Shellcode</vt:lpstr>
      <vt:lpstr>PowerPoint Presentation</vt:lpstr>
      <vt:lpstr>Using a Debugger - VBA Developer</vt:lpstr>
    </vt:vector>
  </TitlesOfParts>
  <Company>Dakota State University</Company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Calling Conventions</dc:title>
  <dc:creator>Josh Stroschein</dc:creator>
  <cp:lastModifiedBy>Demott, Jared</cp:lastModifiedBy>
  <cp:revision>317</cp:revision>
  <dcterms:created xsi:type="dcterms:W3CDTF">2015-09-07T19:20:43Z</dcterms:created>
  <dcterms:modified xsi:type="dcterms:W3CDTF">2018-05-29T13:10:18Z</dcterms:modified>
</cp:coreProperties>
</file>